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5" r:id="rId2"/>
    <p:sldId id="256" r:id="rId3"/>
    <p:sldId id="313" r:id="rId4"/>
    <p:sldId id="306" r:id="rId5"/>
    <p:sldId id="393" r:id="rId6"/>
    <p:sldId id="308" r:id="rId7"/>
    <p:sldId id="326" r:id="rId8"/>
    <p:sldId id="328" r:id="rId9"/>
    <p:sldId id="305" r:id="rId10"/>
    <p:sldId id="316" r:id="rId11"/>
    <p:sldId id="319" r:id="rId12"/>
    <p:sldId id="320" r:id="rId13"/>
    <p:sldId id="321" r:id="rId14"/>
    <p:sldId id="304" r:id="rId15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71" autoAdjust="0"/>
  </p:normalViewPr>
  <p:slideViewPr>
    <p:cSldViewPr>
      <p:cViewPr varScale="1">
        <p:scale>
          <a:sx n="116" d="100"/>
          <a:sy n="116" d="100"/>
        </p:scale>
        <p:origin x="11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D6EEB-B131-4276-8DDF-279D92D282AE}" type="datetimeFigureOut">
              <a:rPr lang="de-DE" smtClean="0"/>
              <a:t>10.02.2025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7B994-DCFD-490E-9B71-580B1C9C7D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205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91E57-F010-4681-8419-6228EA2D3390}" type="datetimeFigureOut">
              <a:rPr lang="de-DE" smtClean="0"/>
              <a:t>10.02.2025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85697-B035-4C3B-9423-AA627EF01A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273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Valentin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154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Karin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246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Valentin + mit Gisela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1167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Karin Kurt mit ins Boot holen + Plakat vorstellen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9690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Karin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472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Karin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257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Karin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55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Karin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611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KH dann VJ : Das Projekt verbindet den</a:t>
            </a:r>
            <a:r>
              <a:rPr lang="de-DE" baseline="0" dirty="0"/>
              <a:t> schulischen Bildungsauftrag mit dem Präventionsauftrag der Silberdistel. Unsere Folien fokussieren auf unseren Präventionsauftrag. </a:t>
            </a:r>
          </a:p>
          <a:p>
            <a:r>
              <a:rPr lang="de-DE" baseline="0" dirty="0"/>
              <a:t>Karin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766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Valentin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958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Valentin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457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Valentin:  Wissensvermittlung und –</a:t>
            </a:r>
            <a:r>
              <a:rPr lang="de-DE" dirty="0" err="1"/>
              <a:t>erarbeitung</a:t>
            </a:r>
            <a:r>
              <a:rPr lang="de-DE" baseline="0" dirty="0"/>
              <a:t> zum Thema körperliche Entwicklung, Auseinandersetzung mit dem eigenen Geschlecht und Geschlechterrollen, Sexualität (Biologie), Eigene Grenzen…</a:t>
            </a:r>
          </a:p>
          <a:p>
            <a:r>
              <a:rPr lang="de-DE" baseline="0" dirty="0"/>
              <a:t>Trifft auf Prävention von sexuellem Missbrauch.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901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Valentin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3862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Karin stellt Durchführung</a:t>
            </a:r>
            <a:r>
              <a:rPr lang="de-DE" baseline="0" dirty="0"/>
              <a:t> und Gisela vor. VJ steigt mit Kurt ein.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5697-B035-4C3B-9423-AA627EF01AF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57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6D28-ACC6-48B7-95BF-72A78FEB0C6C}" type="datetime1">
              <a:rPr lang="de-DE" smtClean="0"/>
              <a:t>10.02.2025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56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FAAB-03C8-460C-AB6D-EE2FE9875652}" type="datetime1">
              <a:rPr lang="de-DE" smtClean="0"/>
              <a:t>10.02.2025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55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222C-9FFE-40FB-9674-44CBC51DD98D}" type="datetime1">
              <a:rPr lang="de-DE" smtClean="0"/>
              <a:t>10.02.2025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1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294B-B0F1-433F-B0A2-144D7B19AEBE}" type="datetime1">
              <a:rPr lang="de-DE" smtClean="0"/>
              <a:t>10.02.2025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10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74E2-E605-42D8-B03A-0E0756150566}" type="datetime1">
              <a:rPr lang="de-DE" smtClean="0"/>
              <a:t>10.02.2025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33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C7C65-FC1D-441E-9E52-EF3C484FEB40}" type="datetime1">
              <a:rPr lang="de-DE" smtClean="0"/>
              <a:t>10.02.2025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54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176E-EF8A-4F0A-A1AF-BD2C755C9150}" type="datetime1">
              <a:rPr lang="de-DE" smtClean="0"/>
              <a:t>10.02.2025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159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1E57-F52B-49D3-802D-459AC6AEE842}" type="datetime1">
              <a:rPr lang="de-DE" smtClean="0"/>
              <a:t>10.02.2025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88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6977-98DA-4565-8AE1-C019F590A741}" type="datetime1">
              <a:rPr lang="de-DE" smtClean="0"/>
              <a:t>10.02.2025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43D5-0F00-4DEF-BB95-2F0F228A1F06}" type="datetime1">
              <a:rPr lang="de-DE" smtClean="0"/>
              <a:t>10.02.2025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54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A5621-CF56-4BB9-87E6-12B5859CDA2D}" type="datetime1">
              <a:rPr lang="de-DE" smtClean="0"/>
              <a:t>10.02.2025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Silberdistel Ludwigsburg, Theater q-rage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0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81F47-E1CB-4C21-91B4-C4819A662B04}" type="datetime1">
              <a:rPr lang="de-DE" smtClean="0"/>
              <a:t>10.02.2025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 Silberdistel Ludwigsburg, Theater q-rage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95610-EAB4-4415-ACD9-A71073BF8E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36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9752" y="764704"/>
            <a:ext cx="4128297" cy="551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2895600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</p:spTree>
    <p:extLst>
      <p:ext uri="{BB962C8B-B14F-4D97-AF65-F5344CB8AC3E}">
        <p14:creationId xmlns:p14="http://schemas.microsoft.com/office/powerpoint/2010/main" val="193634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0" y="0"/>
            <a:ext cx="9144000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3103984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248" y="394842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Ablauf</a:t>
            </a:r>
          </a:p>
        </p:txBody>
      </p:sp>
      <p:graphicFrame>
        <p:nvGraphicFramePr>
          <p:cNvPr id="11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603714"/>
              </p:ext>
            </p:extLst>
          </p:nvPr>
        </p:nvGraphicFramePr>
        <p:xfrm>
          <a:off x="482400" y="1600200"/>
          <a:ext cx="8229600" cy="44930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104084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276342797"/>
                    </a:ext>
                  </a:extLst>
                </a:gridCol>
              </a:tblGrid>
              <a:tr h="2260848">
                <a:tc>
                  <a:txBody>
                    <a:bodyPr/>
                    <a:lstStyle/>
                    <a:p>
                      <a:r>
                        <a:rPr lang="de-DE" sz="2800" b="0" u="sng" dirty="0"/>
                        <a:t>Einführungsseminar</a:t>
                      </a:r>
                      <a:endParaRPr lang="de-DE" sz="2800" b="0" u="none" dirty="0"/>
                    </a:p>
                    <a:p>
                      <a:r>
                        <a:rPr lang="de-DE" sz="2400" b="0" u="none" dirty="0"/>
                        <a:t>Oktober 2024</a:t>
                      </a:r>
                    </a:p>
                    <a:p>
                      <a:endParaRPr lang="de-DE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dirty="0"/>
                        <a:t>Fachlich</a:t>
                      </a:r>
                      <a:r>
                        <a:rPr lang="de-DE" sz="2400" b="0" baseline="0" dirty="0"/>
                        <a:t> Auseinandersetzung mit dem Thema: Sexuelle Gewalt</a:t>
                      </a:r>
                    </a:p>
                    <a:p>
                      <a:endParaRPr lang="de-DE" sz="2400" b="0" baseline="0" dirty="0"/>
                    </a:p>
                    <a:p>
                      <a:r>
                        <a:rPr lang="de-DE" sz="2400" b="0" baseline="0" dirty="0"/>
                        <a:t>Abstimmung der Projektinhalte</a:t>
                      </a:r>
                      <a:endParaRPr lang="de-DE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699756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endParaRPr lang="de-DE" sz="2800" u="sng" dirty="0"/>
                    </a:p>
                    <a:p>
                      <a:r>
                        <a:rPr lang="de-DE" sz="2800" u="sng" dirty="0"/>
                        <a:t>Projektauftakt</a:t>
                      </a:r>
                    </a:p>
                    <a:p>
                      <a:r>
                        <a:rPr lang="de-DE" sz="2400" u="none" dirty="0"/>
                        <a:t>13. März 2025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r>
                        <a:rPr lang="de-DE" sz="2400" dirty="0" err="1"/>
                        <a:t>Warming-up</a:t>
                      </a:r>
                      <a:r>
                        <a:rPr lang="de-DE" sz="2400" dirty="0"/>
                        <a:t>, Projektvorstellung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434316"/>
                  </a:ext>
                </a:extLst>
              </a:tr>
            </a:tbl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7934792" y="743946"/>
            <a:ext cx="792088" cy="718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20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0" y="0"/>
            <a:ext cx="9144000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3103984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248" y="394842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Ablauf</a:t>
            </a:r>
          </a:p>
        </p:txBody>
      </p:sp>
      <p:graphicFrame>
        <p:nvGraphicFramePr>
          <p:cNvPr id="11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507774"/>
              </p:ext>
            </p:extLst>
          </p:nvPr>
        </p:nvGraphicFramePr>
        <p:xfrm>
          <a:off x="482400" y="1600200"/>
          <a:ext cx="8229600" cy="44930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104084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276342797"/>
                    </a:ext>
                  </a:extLst>
                </a:gridCol>
              </a:tblGrid>
              <a:tr h="2260848">
                <a:tc>
                  <a:txBody>
                    <a:bodyPr/>
                    <a:lstStyle/>
                    <a:p>
                      <a:endParaRPr lang="de-DE" sz="2800" b="0" u="sng" dirty="0"/>
                    </a:p>
                    <a:p>
                      <a:endParaRPr lang="de-DE" sz="2800" b="0" u="sng" dirty="0"/>
                    </a:p>
                    <a:p>
                      <a:r>
                        <a:rPr lang="de-DE" sz="2800" b="0" u="none" dirty="0"/>
                        <a:t>Schule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0" dirty="0"/>
                        <a:t> </a:t>
                      </a:r>
                    </a:p>
                    <a:p>
                      <a:endParaRPr lang="de-DE" sz="2800" b="0" dirty="0"/>
                    </a:p>
                    <a:p>
                      <a:r>
                        <a:rPr lang="de-DE" sz="2800" b="0" dirty="0"/>
                        <a:t>Sachunterricht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699756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endParaRPr lang="de-DE" sz="2800" u="none" dirty="0"/>
                    </a:p>
                    <a:p>
                      <a:r>
                        <a:rPr lang="de-DE" sz="2800" u="sng" dirty="0"/>
                        <a:t>Einheit 1</a:t>
                      </a:r>
                      <a:r>
                        <a:rPr lang="de-DE" sz="2800" u="none" dirty="0"/>
                        <a:t> von</a:t>
                      </a:r>
                      <a:r>
                        <a:rPr lang="de-DE" sz="2800" u="none" baseline="0" dirty="0"/>
                        <a:t> Silberdistel</a:t>
                      </a:r>
                      <a:endParaRPr lang="de-DE" sz="2800" u="sng" dirty="0"/>
                    </a:p>
                    <a:p>
                      <a:r>
                        <a:rPr lang="de-DE" sz="2400" dirty="0"/>
                        <a:t>19./20.03.2025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r>
                        <a:rPr lang="de-DE" sz="2400" dirty="0"/>
                        <a:t>Geheimnisse,</a:t>
                      </a:r>
                      <a:r>
                        <a:rPr lang="de-DE" sz="2400" baseline="0" dirty="0"/>
                        <a:t> </a:t>
                      </a:r>
                    </a:p>
                    <a:p>
                      <a:r>
                        <a:rPr lang="de-DE" sz="2400" baseline="0" dirty="0"/>
                        <a:t>Rollenspiel: Gisela und der Onkel, Briefkasten</a:t>
                      </a:r>
                      <a:endParaRPr lang="de-D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434316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7934792" y="743946"/>
            <a:ext cx="792088" cy="718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85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0" y="0"/>
            <a:ext cx="9144000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3103984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248" y="394842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Ablauf</a:t>
            </a:r>
          </a:p>
        </p:txBody>
      </p:sp>
      <p:graphicFrame>
        <p:nvGraphicFramePr>
          <p:cNvPr id="11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735546"/>
              </p:ext>
            </p:extLst>
          </p:nvPr>
        </p:nvGraphicFramePr>
        <p:xfrm>
          <a:off x="482400" y="1600200"/>
          <a:ext cx="8229600" cy="44930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104084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276342797"/>
                    </a:ext>
                  </a:extLst>
                </a:gridCol>
              </a:tblGrid>
              <a:tr h="2260848">
                <a:tc>
                  <a:txBody>
                    <a:bodyPr/>
                    <a:lstStyle/>
                    <a:p>
                      <a:endParaRPr lang="de-DE" sz="2800" b="0" u="sng" dirty="0"/>
                    </a:p>
                    <a:p>
                      <a:endParaRPr lang="de-DE" sz="2800" b="0" u="sng" dirty="0"/>
                    </a:p>
                    <a:p>
                      <a:r>
                        <a:rPr lang="de-DE" sz="2800" b="0" u="none" dirty="0"/>
                        <a:t>Schule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0" dirty="0"/>
                        <a:t> </a:t>
                      </a:r>
                    </a:p>
                    <a:p>
                      <a:endParaRPr lang="de-DE" sz="2400" b="0" dirty="0"/>
                    </a:p>
                    <a:p>
                      <a:r>
                        <a:rPr lang="de-DE" sz="2800" b="0" dirty="0"/>
                        <a:t>Sachunterricht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699756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endParaRPr lang="de-DE" sz="2800" u="none" dirty="0"/>
                    </a:p>
                    <a:p>
                      <a:r>
                        <a:rPr lang="de-DE" sz="2800" u="sng" dirty="0"/>
                        <a:t>Einheit 2</a:t>
                      </a:r>
                      <a:r>
                        <a:rPr lang="de-DE" sz="2800" u="none" dirty="0"/>
                        <a:t> von</a:t>
                      </a:r>
                      <a:r>
                        <a:rPr lang="de-DE" sz="2800" u="none" baseline="0" dirty="0"/>
                        <a:t> Silberdistel</a:t>
                      </a:r>
                      <a:endParaRPr lang="de-DE" sz="2800" u="sng" dirty="0"/>
                    </a:p>
                    <a:p>
                      <a:r>
                        <a:rPr lang="de-DE" sz="2400" dirty="0"/>
                        <a:t>02./03.04.2025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r>
                        <a:rPr lang="de-DE" sz="2400" dirty="0"/>
                        <a:t>Kurt und sein Geheimnis, Hilfe holen, Selbstfürsorge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434316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7934792" y="743946"/>
            <a:ext cx="792088" cy="718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29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0" y="0"/>
            <a:ext cx="9144000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3103984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248" y="394842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Ablauf</a:t>
            </a:r>
          </a:p>
        </p:txBody>
      </p:sp>
      <p:graphicFrame>
        <p:nvGraphicFramePr>
          <p:cNvPr id="11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860465"/>
              </p:ext>
            </p:extLst>
          </p:nvPr>
        </p:nvGraphicFramePr>
        <p:xfrm>
          <a:off x="482400" y="1600200"/>
          <a:ext cx="8229600" cy="44930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104084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276342797"/>
                    </a:ext>
                  </a:extLst>
                </a:gridCol>
              </a:tblGrid>
              <a:tr h="2260848">
                <a:tc>
                  <a:txBody>
                    <a:bodyPr/>
                    <a:lstStyle/>
                    <a:p>
                      <a:endParaRPr lang="de-DE" sz="2800" b="0" u="sng" dirty="0"/>
                    </a:p>
                    <a:p>
                      <a:endParaRPr lang="de-DE" sz="2800" b="0" u="sng" dirty="0"/>
                    </a:p>
                    <a:p>
                      <a:r>
                        <a:rPr lang="de-DE" sz="2800" b="0" u="none" dirty="0"/>
                        <a:t>Schule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800" b="0" dirty="0"/>
                        <a:t> </a:t>
                      </a:r>
                    </a:p>
                    <a:p>
                      <a:endParaRPr lang="de-DE" sz="2400" b="0" dirty="0"/>
                    </a:p>
                    <a:p>
                      <a:r>
                        <a:rPr lang="de-DE" sz="2400" b="0" dirty="0"/>
                        <a:t>Sachunterricht</a:t>
                      </a:r>
                    </a:p>
                    <a:p>
                      <a:r>
                        <a:rPr lang="de-DE" sz="2400" b="0" dirty="0"/>
                        <a:t>Schule als Ansprechpartner für Kinder und Eltern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699756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endParaRPr lang="de-DE" sz="2800" u="none" dirty="0"/>
                    </a:p>
                    <a:p>
                      <a:r>
                        <a:rPr lang="de-DE" sz="2800" u="sng" dirty="0"/>
                        <a:t>Einheit 3</a:t>
                      </a:r>
                      <a:r>
                        <a:rPr lang="de-DE" sz="2800" u="none" dirty="0"/>
                        <a:t> von</a:t>
                      </a:r>
                      <a:r>
                        <a:rPr lang="de-DE" sz="2800" u="none" baseline="0" dirty="0"/>
                        <a:t> Silberdistel</a:t>
                      </a:r>
                      <a:endParaRPr lang="de-DE" sz="2800" u="sng" dirty="0"/>
                    </a:p>
                    <a:p>
                      <a:r>
                        <a:rPr lang="de-DE" sz="2400" dirty="0"/>
                        <a:t>07./09.04.2025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r>
                        <a:rPr lang="de-DE" sz="2400" dirty="0"/>
                        <a:t>Hilfemöglichkeiten, Briefkasten, Abschluss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434316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7934792" y="743946"/>
            <a:ext cx="792088" cy="718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81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3103984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69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  <a:tabLst>
                <a:tab pos="3590925" algn="l"/>
                <a:tab pos="6102350" algn="l"/>
              </a:tabLst>
            </a:pPr>
            <a:endParaRPr lang="de-DE" sz="2800" dirty="0"/>
          </a:p>
          <a:p>
            <a:pPr marL="0" indent="0" algn="ctr">
              <a:buNone/>
              <a:tabLst>
                <a:tab pos="3590925" algn="l"/>
                <a:tab pos="6102350" algn="l"/>
              </a:tabLst>
            </a:pPr>
            <a:endParaRPr lang="de-DE" sz="2800" dirty="0"/>
          </a:p>
          <a:p>
            <a:pPr marL="0" indent="0" algn="ctr">
              <a:buNone/>
              <a:tabLst>
                <a:tab pos="3590925" algn="l"/>
                <a:tab pos="6102350" algn="l"/>
              </a:tabLst>
            </a:pPr>
            <a:endParaRPr lang="de-DE" sz="2800" dirty="0"/>
          </a:p>
          <a:p>
            <a:pPr marL="0" indent="0" algn="ctr">
              <a:buNone/>
              <a:tabLst>
                <a:tab pos="3590925" algn="l"/>
                <a:tab pos="6102350" algn="l"/>
              </a:tabLst>
            </a:pPr>
            <a:endParaRPr lang="de-DE" sz="2800" dirty="0"/>
          </a:p>
          <a:p>
            <a:pPr marL="0" indent="0" algn="ctr">
              <a:buNone/>
              <a:tabLst>
                <a:tab pos="3590925" algn="l"/>
                <a:tab pos="6102350" algn="l"/>
              </a:tabLst>
            </a:pPr>
            <a:endParaRPr lang="de-DE" sz="2800" dirty="0"/>
          </a:p>
          <a:p>
            <a:pPr marL="0" indent="0" algn="ctr">
              <a:buNone/>
              <a:tabLst>
                <a:tab pos="3590925" algn="l"/>
                <a:tab pos="6102350" algn="l"/>
              </a:tabLst>
            </a:pPr>
            <a:endParaRPr lang="de-DE" sz="2800" dirty="0"/>
          </a:p>
          <a:p>
            <a:pPr marL="0" indent="0" algn="ctr">
              <a:buNone/>
              <a:tabLst>
                <a:tab pos="3590925" algn="l"/>
                <a:tab pos="6102350" algn="l"/>
              </a:tabLst>
            </a:pPr>
            <a:endParaRPr lang="de-DE" sz="2800" dirty="0"/>
          </a:p>
          <a:p>
            <a:pPr marL="0" indent="0" algn="ctr">
              <a:buNone/>
              <a:tabLst>
                <a:tab pos="3590925" algn="l"/>
                <a:tab pos="6102350" algn="l"/>
              </a:tabLst>
            </a:pPr>
            <a:r>
              <a:rPr lang="de-DE" sz="2800" dirty="0"/>
              <a:t>Herzlichen Dank für Ihre Aufmerksamkeit und Unterstützung!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2699792" y="1300065"/>
            <a:ext cx="3412375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4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half" idx="2"/>
          </p:nvPr>
        </p:nvSpPr>
        <p:spPr>
          <a:xfrm>
            <a:off x="5580112" y="4941168"/>
            <a:ext cx="5444008" cy="45719"/>
          </a:xfrm>
        </p:spPr>
        <p:txBody>
          <a:bodyPr>
            <a:normAutofit fontScale="25000" lnSpcReduction="20000"/>
          </a:bodyPr>
          <a:lstStyle/>
          <a:p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4"/>
            <a:ext cx="9144000" cy="6858000"/>
          </a:xfrm>
          <a:prstGeom prst="rect">
            <a:avLst/>
          </a:prstGeom>
        </p:spPr>
      </p:pic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2195736" y="2276872"/>
            <a:ext cx="5486400" cy="3096344"/>
          </a:xfrm>
        </p:spPr>
        <p:txBody>
          <a:bodyPr>
            <a:noAutofit/>
          </a:bodyPr>
          <a:lstStyle/>
          <a:p>
            <a:pPr algn="ctr"/>
            <a:r>
              <a:rPr lang="de-DE" sz="4800" dirty="0"/>
              <a:t>Silberdistel e.V.</a:t>
            </a:r>
            <a:br>
              <a:rPr lang="de-DE" sz="4800" dirty="0"/>
            </a:br>
            <a:br>
              <a:rPr lang="de-DE" sz="4800" dirty="0"/>
            </a:br>
            <a:r>
              <a:rPr lang="de-DE" dirty="0"/>
              <a:t>Fachberatungsstelle gegen sexualisierte Gewalt</a:t>
            </a:r>
            <a:br>
              <a:rPr lang="de-DE" dirty="0"/>
            </a:br>
            <a:r>
              <a:rPr lang="de-DE" dirty="0"/>
              <a:t>Wilhelmstraße 8, 71638 Ludwigsburg</a:t>
            </a:r>
            <a:br>
              <a:rPr lang="de-DE" dirty="0"/>
            </a:br>
            <a:r>
              <a:rPr lang="de-DE" dirty="0"/>
              <a:t>Telefon: 07141-6887190, Fax: 07141-6887193</a:t>
            </a:r>
            <a:br>
              <a:rPr lang="de-DE" dirty="0"/>
            </a:br>
            <a:r>
              <a:rPr lang="de-DE" dirty="0"/>
              <a:t>www.silberdistel-ludwigsburg.de</a:t>
            </a:r>
            <a:br>
              <a:rPr lang="de-DE" dirty="0"/>
            </a:br>
            <a:r>
              <a:rPr lang="de-DE" dirty="0"/>
              <a:t>mail: info@silberdistel-ludwigsburg.de</a:t>
            </a:r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275638"/>
              </p:ext>
            </p:extLst>
          </p:nvPr>
        </p:nvGraphicFramePr>
        <p:xfrm>
          <a:off x="323850" y="981075"/>
          <a:ext cx="1976438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5" imgW="2695360" imgH="2162168" progId="AcroExch.Document.7">
                  <p:embed/>
                </p:oleObj>
              </mc:Choice>
              <mc:Fallback>
                <p:oleObj name="Acrobat Document" r:id="rId5" imgW="2695360" imgH="2162168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981075"/>
                        <a:ext cx="1976438" cy="1584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275856" y="6669360"/>
            <a:ext cx="3096344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</p:spTree>
    <p:extLst>
      <p:ext uri="{BB962C8B-B14F-4D97-AF65-F5344CB8AC3E}">
        <p14:creationId xmlns:p14="http://schemas.microsoft.com/office/powerpoint/2010/main" val="246064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3031976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de-DE" dirty="0"/>
              <a:t>Aufgaben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56937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de-DE" altLang="de-DE" dirty="0"/>
              <a:t>Einzelfallhilfe</a:t>
            </a:r>
          </a:p>
          <a:p>
            <a:pPr marL="820738" lvl="1">
              <a:lnSpc>
                <a:spcPct val="90000"/>
              </a:lnSpc>
            </a:pPr>
            <a:r>
              <a:rPr lang="de-DE" altLang="de-DE" dirty="0"/>
              <a:t>Beratung für Mädchen, Jungen und junge Erwachsene</a:t>
            </a:r>
          </a:p>
          <a:p>
            <a:pPr marL="820738" lvl="1">
              <a:lnSpc>
                <a:spcPct val="90000"/>
              </a:lnSpc>
            </a:pPr>
            <a:r>
              <a:rPr lang="de-DE" altLang="de-DE" dirty="0"/>
              <a:t>Beratung für Eltern und Angehörige</a:t>
            </a:r>
          </a:p>
          <a:p>
            <a:pPr marL="820738" lvl="1">
              <a:lnSpc>
                <a:spcPct val="90000"/>
              </a:lnSpc>
            </a:pPr>
            <a:r>
              <a:rPr lang="de-DE" altLang="de-DE" dirty="0"/>
              <a:t>Beratung für Fachkräfte</a:t>
            </a:r>
          </a:p>
          <a:p>
            <a:pPr>
              <a:lnSpc>
                <a:spcPct val="90000"/>
              </a:lnSpc>
              <a:buNone/>
            </a:pPr>
            <a:endParaRPr lang="de-DE" altLang="de-DE" sz="2000" dirty="0"/>
          </a:p>
          <a:p>
            <a:pPr marL="0" indent="0">
              <a:lnSpc>
                <a:spcPct val="90000"/>
              </a:lnSpc>
              <a:buNone/>
            </a:pPr>
            <a:r>
              <a:rPr lang="de-DE" altLang="de-DE" dirty="0"/>
              <a:t>Anliegen</a:t>
            </a:r>
          </a:p>
          <a:p>
            <a:pPr marL="820738" lvl="1">
              <a:lnSpc>
                <a:spcPct val="90000"/>
              </a:lnSpc>
            </a:pPr>
            <a:r>
              <a:rPr lang="de-DE" altLang="de-DE" dirty="0"/>
              <a:t>von Verdachtsklärung bis zu</a:t>
            </a:r>
          </a:p>
          <a:p>
            <a:pPr marL="820738" lvl="1">
              <a:lnSpc>
                <a:spcPct val="90000"/>
              </a:lnSpc>
            </a:pPr>
            <a:r>
              <a:rPr lang="de-DE" altLang="de-DE" dirty="0"/>
              <a:t>konkreter Hilfe in Fällen von sexuellen Übergriffen</a:t>
            </a:r>
          </a:p>
          <a:p>
            <a:pPr marL="534988" lvl="1" indent="0">
              <a:lnSpc>
                <a:spcPct val="90000"/>
              </a:lnSpc>
              <a:buNone/>
            </a:pPr>
            <a:endParaRPr lang="de-DE" altLang="de-DE" dirty="0"/>
          </a:p>
          <a:p>
            <a:pPr marL="77788" indent="0">
              <a:lnSpc>
                <a:spcPct val="90000"/>
              </a:lnSpc>
              <a:buNone/>
            </a:pPr>
            <a:r>
              <a:rPr lang="de-DE" altLang="de-DE" dirty="0"/>
              <a:t>Prävention</a:t>
            </a:r>
          </a:p>
          <a:p>
            <a:pPr lvl="1"/>
            <a:r>
              <a:rPr lang="de-DE" altLang="de-DE" b="1" dirty="0"/>
              <a:t>Veranstaltungen für Kinder und Jugendliche an Schulen</a:t>
            </a:r>
          </a:p>
          <a:p>
            <a:pPr lvl="1"/>
            <a:r>
              <a:rPr lang="de-DE" altLang="de-DE" dirty="0"/>
              <a:t>Veranstaltungen für Eltern an Schulen und Kindertageseinrichtungen</a:t>
            </a:r>
          </a:p>
          <a:p>
            <a:pPr lvl="1"/>
            <a:r>
              <a:rPr lang="de-DE" altLang="de-DE" dirty="0"/>
              <a:t>Fortbildungen für Fachkräfte</a:t>
            </a:r>
          </a:p>
          <a:p>
            <a:pPr lvl="1">
              <a:buFontTx/>
              <a:buChar char="-"/>
            </a:pPr>
            <a:r>
              <a:rPr lang="de-DE" altLang="de-DE" dirty="0"/>
              <a:t>Öffentlichkeitsarbeit</a:t>
            </a:r>
          </a:p>
          <a:p>
            <a:pPr>
              <a:lnSpc>
                <a:spcPct val="90000"/>
              </a:lnSpc>
              <a:buNone/>
            </a:pP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66499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64" y="-3400"/>
            <a:ext cx="9144000" cy="68580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736133"/>
            <a:ext cx="8640960" cy="796950"/>
          </a:xfrm>
        </p:spPr>
        <p:txBody>
          <a:bodyPr>
            <a:normAutofit fontScale="90000"/>
          </a:bodyPr>
          <a:lstStyle/>
          <a:p>
            <a:r>
              <a:rPr lang="de-DE" dirty="0"/>
              <a:t>Das Projekt</a:t>
            </a:r>
            <a:br>
              <a:rPr lang="de-DE" dirty="0"/>
            </a:br>
            <a:r>
              <a:rPr lang="de-DE" sz="3600" dirty="0"/>
              <a:t>- Prävention von sexuellem Missbrauch -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0377" y="1772816"/>
            <a:ext cx="3368367" cy="447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>
            <a:normAutofit fontScale="92500"/>
          </a:bodyPr>
          <a:lstStyle/>
          <a:p>
            <a:endParaRPr lang="de-DE" sz="2400" dirty="0"/>
          </a:p>
          <a:p>
            <a:r>
              <a:rPr lang="de-DE" dirty="0"/>
              <a:t>Kim Vuong</a:t>
            </a:r>
            <a:br>
              <a:rPr lang="de-DE" dirty="0"/>
            </a:br>
            <a:r>
              <a:rPr lang="de-DE" dirty="0"/>
              <a:t>Dipl.-Sozialpädagogin </a:t>
            </a:r>
          </a:p>
          <a:p>
            <a:pPr marL="0" indent="0">
              <a:buNone/>
            </a:pPr>
            <a:r>
              <a:rPr lang="de-DE" dirty="0"/>
              <a:t>     Systemische Therapeutin</a:t>
            </a:r>
            <a:br>
              <a:rPr lang="de-DE" dirty="0"/>
            </a:br>
            <a:endParaRPr lang="de-DE" dirty="0"/>
          </a:p>
          <a:p>
            <a:r>
              <a:rPr lang="de-DE" dirty="0"/>
              <a:t>Valentin Jacobs</a:t>
            </a:r>
            <a:br>
              <a:rPr lang="de-DE" dirty="0"/>
            </a:br>
            <a:r>
              <a:rPr lang="de-DE" dirty="0"/>
              <a:t>Psychologe (M. Sc.)</a:t>
            </a:r>
            <a:br>
              <a:rPr lang="de-DE" dirty="0"/>
            </a:br>
            <a:r>
              <a:rPr lang="de-DE" dirty="0"/>
              <a:t>Systemischer Therapeut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2895600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</p:spTree>
    <p:extLst>
      <p:ext uri="{BB962C8B-B14F-4D97-AF65-F5344CB8AC3E}">
        <p14:creationId xmlns:p14="http://schemas.microsoft.com/office/powerpoint/2010/main" val="373487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661869"/>
            <a:ext cx="3031976" cy="196131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827083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de-DE" altLang="de-DE" dirty="0"/>
              <a:t>Unsere Qualitätsstandards für Prävention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57200" y="2348880"/>
            <a:ext cx="7941098" cy="39933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altLang="de-DE" dirty="0"/>
              <a:t>   Empowerment</a:t>
            </a:r>
          </a:p>
          <a:p>
            <a:pPr marL="0" indent="0">
              <a:buNone/>
            </a:pPr>
            <a:r>
              <a:rPr lang="de-DE" altLang="de-DE" dirty="0"/>
              <a:t>   Beziehungsaufbau</a:t>
            </a:r>
          </a:p>
          <a:p>
            <a:pPr marL="0" indent="0">
              <a:buNone/>
            </a:pPr>
            <a:r>
              <a:rPr lang="de-DE" altLang="de-DE" dirty="0"/>
              <a:t>   Stärkung der Intuition</a:t>
            </a:r>
          </a:p>
          <a:p>
            <a:pPr marL="0" indent="0">
              <a:buNone/>
            </a:pPr>
            <a:r>
              <a:rPr lang="de-DE" altLang="de-DE" dirty="0"/>
              <a:t>   Stärkung der Autonomie</a:t>
            </a:r>
          </a:p>
          <a:p>
            <a:pPr marL="0" indent="0">
              <a:buNone/>
            </a:pPr>
            <a:r>
              <a:rPr lang="de-DE" altLang="de-DE" sz="3200" dirty="0"/>
              <a:t>   Ermutigung und Befähigung der Kinder, </a:t>
            </a:r>
          </a:p>
          <a:p>
            <a:pPr marL="0" indent="0">
              <a:buNone/>
            </a:pPr>
            <a:r>
              <a:rPr lang="de-DE" altLang="de-DE" sz="3200" dirty="0"/>
              <a:t>   sich Hilfe zu holen</a:t>
            </a:r>
          </a:p>
          <a:p>
            <a:pPr marL="0" indent="0">
              <a:buNone/>
            </a:pPr>
            <a:r>
              <a:rPr lang="de-DE" altLang="de-DE" sz="3200" dirty="0"/>
              <a:t>   Aufklärung über sexualisierte Gewalt und</a:t>
            </a:r>
          </a:p>
          <a:p>
            <a:pPr marL="0" indent="0">
              <a:buNone/>
            </a:pPr>
            <a:r>
              <a:rPr lang="de-DE" altLang="de-DE" sz="3200" dirty="0"/>
              <a:t>   Täterstrategien</a:t>
            </a:r>
          </a:p>
          <a:p>
            <a:pPr>
              <a:buFontTx/>
              <a:buChar char="-"/>
            </a:pPr>
            <a:endParaRPr lang="de-DE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89" y="2420889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26" y="3768697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26" y="2860176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89" y="3290887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7A4F7F51-61A1-AD62-A8E4-17C295C4D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85" y="4240608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454591BE-B48D-F85C-FC2D-6D1FF7D45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26" y="5103567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22044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661869"/>
            <a:ext cx="3031976" cy="196131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de-DE" dirty="0"/>
              <a:t>Präventionsverständnis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32096" y="1916832"/>
            <a:ext cx="8229600" cy="3993307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buNone/>
            </a:pPr>
            <a:r>
              <a:rPr lang="de-DE" u="sng" dirty="0"/>
              <a:t>Das bedeutet für unser Projekt:</a:t>
            </a:r>
          </a:p>
          <a:p>
            <a:pPr marL="355600" indent="-355600">
              <a:buNone/>
            </a:pPr>
            <a:endParaRPr lang="de-DE" dirty="0"/>
          </a:p>
          <a:p>
            <a:pPr marL="355600" indent="-355600">
              <a:buNone/>
            </a:pPr>
            <a:r>
              <a:rPr lang="de-DE" dirty="0"/>
              <a:t>	wir stärken die Kinder in Ihren natürlichen Ressourcen und in ihrem Selbstvertrauen</a:t>
            </a:r>
          </a:p>
          <a:p>
            <a:pPr marL="355600" indent="-355600">
              <a:buNone/>
            </a:pPr>
            <a:r>
              <a:rPr lang="de-DE" dirty="0"/>
              <a:t>    wir klären die Kinder über sexuellen Missbrauch auf und entwickeln auf diesem Weg Handlungsoptionen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Wir bestärken die Kinder darin, sich Hilfe zu holen</a:t>
            </a:r>
          </a:p>
          <a:p>
            <a:pPr>
              <a:buFontTx/>
              <a:buChar char="-"/>
            </a:pP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40" y="2929241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51" y="3709920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57192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105980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661869"/>
            <a:ext cx="3031976" cy="196131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10220" y="2985901"/>
            <a:ext cx="8359452" cy="796950"/>
          </a:xfrm>
        </p:spPr>
        <p:txBody>
          <a:bodyPr>
            <a:normAutofit fontScale="90000"/>
          </a:bodyPr>
          <a:lstStyle/>
          <a:p>
            <a:r>
              <a:rPr lang="de-DE" dirty="0"/>
              <a:t>Sachunterricht: </a:t>
            </a:r>
            <a:br>
              <a:rPr lang="de-DE" dirty="0"/>
            </a:br>
            <a:r>
              <a:rPr lang="de-DE" dirty="0"/>
              <a:t>„Körper und Gesundheit“ (3.+4. Klasse)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trifft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  Präventionsprojekt:</a:t>
            </a:r>
            <a:br>
              <a:rPr lang="de-DE" dirty="0"/>
            </a:br>
            <a:r>
              <a:rPr lang="de-DE" dirty="0"/>
              <a:t>„Du bist wertvoll – trau Dich!“</a:t>
            </a:r>
          </a:p>
        </p:txBody>
      </p:sp>
      <p:cxnSp>
        <p:nvCxnSpPr>
          <p:cNvPr id="4" name="Gerader Verbinder 3"/>
          <p:cNvCxnSpPr/>
          <p:nvPr/>
        </p:nvCxnSpPr>
        <p:spPr>
          <a:xfrm>
            <a:off x="0" y="2492896"/>
            <a:ext cx="9252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-54260" y="4365104"/>
            <a:ext cx="9252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7858448" y="5445224"/>
            <a:ext cx="803240" cy="72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289700" y="5445224"/>
            <a:ext cx="803240" cy="72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40095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" y="0"/>
            <a:ext cx="9144000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3103984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de-DE" dirty="0"/>
              <a:t>Schule als Ort, wo Kinder Alltag verbringen und ein vertrautes Miteinander herrscht.</a:t>
            </a:r>
          </a:p>
          <a:p>
            <a:pPr>
              <a:defRPr/>
            </a:pPr>
            <a:r>
              <a:rPr lang="de-DE" dirty="0"/>
              <a:t>Schule als wichtiger Helfer in Notsituationen</a:t>
            </a:r>
          </a:p>
          <a:p>
            <a:pPr>
              <a:defRPr/>
            </a:pPr>
            <a:r>
              <a:rPr lang="de-DE" dirty="0"/>
              <a:t>Schule als Ort zum Lernen und Entwickeln.</a:t>
            </a:r>
          </a:p>
          <a:p>
            <a:pPr marL="0" indent="0">
              <a:buFontTx/>
              <a:buNone/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Silberdistel als externer Helfer für die Kinder</a:t>
            </a:r>
          </a:p>
          <a:p>
            <a:pPr>
              <a:defRPr/>
            </a:pPr>
            <a:r>
              <a:rPr lang="de-DE" dirty="0"/>
              <a:t>Silberdistel als Experten für das Thema „Sexueller Missbrauch“ für Kinder, Lehrer*innen und Eltern</a:t>
            </a:r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248" y="394842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Rollenverständnis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7938108" y="4077072"/>
            <a:ext cx="792088" cy="718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r Verbinder 8"/>
          <p:cNvCxnSpPr/>
          <p:nvPr/>
        </p:nvCxnSpPr>
        <p:spPr>
          <a:xfrm>
            <a:off x="0" y="3933056"/>
            <a:ext cx="9252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55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0" y="0"/>
            <a:ext cx="9144000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669360"/>
            <a:ext cx="3103984" cy="188640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Silberdistel e.V.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de-DE" dirty="0"/>
              <a:t>Durchführung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57200" y="1780517"/>
            <a:ext cx="8229600" cy="4525963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	</a:t>
            </a:r>
          </a:p>
          <a:p>
            <a:pPr marL="0" indent="0">
              <a:buNone/>
            </a:pPr>
            <a:r>
              <a:rPr lang="de-DE" dirty="0"/>
              <a:t>     Dauer: 4 Wochen</a:t>
            </a:r>
          </a:p>
          <a:p>
            <a:pPr marL="0" indent="0">
              <a:buNone/>
            </a:pPr>
            <a:r>
              <a:rPr lang="de-DE" dirty="0"/>
              <a:t>     zwischen 13. März und 9. April</a:t>
            </a:r>
          </a:p>
          <a:p>
            <a:pPr marL="0" indent="0">
              <a:buNone/>
            </a:pPr>
            <a:r>
              <a:rPr lang="de-DE" dirty="0"/>
              <a:t>     Silberdistel kommt 4x in die Klasse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23" y="5637683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23" y="5136690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23" y="4549154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-960" b="31098"/>
          <a:stretch/>
        </p:blipFill>
        <p:spPr bwMode="auto">
          <a:xfrm>
            <a:off x="2699792" y="1300065"/>
            <a:ext cx="3412375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33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Bildschirmpräsentation (4:3)</PresentationFormat>
  <Paragraphs>157</Paragraphs>
  <Slides>14</Slides>
  <Notes>14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Larissa</vt:lpstr>
      <vt:lpstr>Acrobat Document</vt:lpstr>
      <vt:lpstr>PowerPoint-Präsentation</vt:lpstr>
      <vt:lpstr>Silberdistel e.V.  Fachberatungsstelle gegen sexualisierte Gewalt Wilhelmstraße 8, 71638 Ludwigsburg Telefon: 07141-6887190, Fax: 07141-6887193 www.silberdistel-ludwigsburg.de mail: info@silberdistel-ludwigsburg.de</vt:lpstr>
      <vt:lpstr>Aufgaben</vt:lpstr>
      <vt:lpstr>Das Projekt - Prävention von sexuellem Missbrauch -</vt:lpstr>
      <vt:lpstr>Unsere Qualitätsstandards für Prävention</vt:lpstr>
      <vt:lpstr>Präventionsverständnis</vt:lpstr>
      <vt:lpstr>Sachunterricht:  „Körper und Gesundheit“ (3.+4. Klasse)   trifft      Präventionsprojekt: „Du bist wertvoll – trau Dich!“</vt:lpstr>
      <vt:lpstr>Rollenverständnis</vt:lpstr>
      <vt:lpstr>Durchführung</vt:lpstr>
      <vt:lpstr>Ablauf</vt:lpstr>
      <vt:lpstr>Ablauf</vt:lpstr>
      <vt:lpstr>Ablauf</vt:lpstr>
      <vt:lpstr>Ablauf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Silberdistel</dc:creator>
  <cp:lastModifiedBy>Stefanie Beutelspacher</cp:lastModifiedBy>
  <cp:revision>183</cp:revision>
  <cp:lastPrinted>2015-03-10T14:28:18Z</cp:lastPrinted>
  <dcterms:created xsi:type="dcterms:W3CDTF">2014-01-10T11:18:06Z</dcterms:created>
  <dcterms:modified xsi:type="dcterms:W3CDTF">2025-02-10T11:16:22Z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816dd07-48b7-48c0-802f-4199e55aa231_Enabled">
    <vt:lpwstr>true</vt:lpwstr>
  </property>
  <property fmtid="{D5CDD505-2E9C-101B-9397-08002B2CF9AE}" pid="3" name="MSIP_Label_6816dd07-48b7-48c0-802f-4199e55aa231_SetDate">
    <vt:lpwstr>2025-02-07T09:26:28Z</vt:lpwstr>
  </property>
  <property fmtid="{D5CDD505-2E9C-101B-9397-08002B2CF9AE}" pid="4" name="MSIP_Label_6816dd07-48b7-48c0-802f-4199e55aa231_Method">
    <vt:lpwstr>Privileged</vt:lpwstr>
  </property>
  <property fmtid="{D5CDD505-2E9C-101B-9397-08002B2CF9AE}" pid="5" name="MSIP_Label_6816dd07-48b7-48c0-802f-4199e55aa231_Name">
    <vt:lpwstr>G - Grundsatzakten - Label</vt:lpwstr>
  </property>
  <property fmtid="{D5CDD505-2E9C-101B-9397-08002B2CF9AE}" pid="6" name="MSIP_Label_6816dd07-48b7-48c0-802f-4199e55aa231_SiteId">
    <vt:lpwstr>4a064758-652f-4bed-9b07-ec935f575bb2</vt:lpwstr>
  </property>
  <property fmtid="{D5CDD505-2E9C-101B-9397-08002B2CF9AE}" pid="7" name="MSIP_Label_6816dd07-48b7-48c0-802f-4199e55aa231_ActionId">
    <vt:lpwstr>a945be13-c36a-4c9f-adc4-644d4e60a8cc</vt:lpwstr>
  </property>
  <property fmtid="{D5CDD505-2E9C-101B-9397-08002B2CF9AE}" pid="8" name="MSIP_Label_6816dd07-48b7-48c0-802f-4199e55aa231_ContentBits">
    <vt:lpwstr>0</vt:lpwstr>
  </property>
</Properties>
</file>